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C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6" autoAdjust="0"/>
    <p:restoredTop sz="94660"/>
  </p:normalViewPr>
  <p:slideViewPr>
    <p:cSldViewPr snapToGrid="0">
      <p:cViewPr varScale="1">
        <p:scale>
          <a:sx n="121" d="100"/>
          <a:sy n="121" d="100"/>
        </p:scale>
        <p:origin x="418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332FBB-BEF8-4084-9E59-C1B9682D8DFC}"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1234024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32FBB-BEF8-4084-9E59-C1B9682D8DFC}"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199519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32FBB-BEF8-4084-9E59-C1B9682D8DFC}"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160504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32FBB-BEF8-4084-9E59-C1B9682D8DFC}"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228866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32FBB-BEF8-4084-9E59-C1B9682D8DFC}"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105272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332FBB-BEF8-4084-9E59-C1B9682D8DFC}"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239157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332FBB-BEF8-4084-9E59-C1B9682D8DFC}" type="datetimeFigureOut">
              <a:rPr lang="en-US" smtClean="0"/>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3072641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332FBB-BEF8-4084-9E59-C1B9682D8DFC}" type="datetimeFigureOut">
              <a:rPr lang="en-US" smtClean="0"/>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2206603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32FBB-BEF8-4084-9E59-C1B9682D8DFC}" type="datetimeFigureOut">
              <a:rPr lang="en-US" smtClean="0"/>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148973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E332FBB-BEF8-4084-9E59-C1B9682D8DFC}"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357967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E332FBB-BEF8-4084-9E59-C1B9682D8DFC}"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A7F74-3000-48D3-9811-3FC5B29D8F7C}" type="slidenum">
              <a:rPr lang="en-US" smtClean="0"/>
              <a:t>‹#›</a:t>
            </a:fld>
            <a:endParaRPr lang="en-US"/>
          </a:p>
        </p:txBody>
      </p:sp>
    </p:spTree>
    <p:extLst>
      <p:ext uri="{BB962C8B-B14F-4D97-AF65-F5344CB8AC3E}">
        <p14:creationId xmlns:p14="http://schemas.microsoft.com/office/powerpoint/2010/main" val="3670538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E332FBB-BEF8-4084-9E59-C1B9682D8DFC}" type="datetimeFigureOut">
              <a:rPr lang="en-US" smtClean="0"/>
              <a:t>7/21/2025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F7A7F74-3000-48D3-9811-3FC5B29D8F7C}" type="slidenum">
              <a:rPr lang="en-US" smtClean="0"/>
              <a:t>‹#›</a:t>
            </a:fld>
            <a:endParaRPr lang="en-US"/>
          </a:p>
        </p:txBody>
      </p:sp>
    </p:spTree>
    <p:extLst>
      <p:ext uri="{BB962C8B-B14F-4D97-AF65-F5344CB8AC3E}">
        <p14:creationId xmlns:p14="http://schemas.microsoft.com/office/powerpoint/2010/main" val="23589278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reen wave free vector download (10,108 Free vector) for ...">
            <a:extLst>
              <a:ext uri="{FF2B5EF4-FFF2-40B4-BE49-F238E27FC236}">
                <a16:creationId xmlns:a16="http://schemas.microsoft.com/office/drawing/2014/main" id="{1D33BA8D-2DC3-4E8F-B352-F504AAAD67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36"/>
          <a:stretch/>
        </p:blipFill>
        <p:spPr bwMode="auto">
          <a:xfrm>
            <a:off x="-26126" y="1890581"/>
            <a:ext cx="6892294" cy="36689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preview">
            <a:extLst>
              <a:ext uri="{FF2B5EF4-FFF2-40B4-BE49-F238E27FC236}">
                <a16:creationId xmlns:a16="http://schemas.microsoft.com/office/drawing/2014/main" id="{714B3C06-03CF-4D04-B8D2-32B34EAA20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550" b="31747"/>
          <a:stretch/>
        </p:blipFill>
        <p:spPr bwMode="auto">
          <a:xfrm>
            <a:off x="26097" y="17933"/>
            <a:ext cx="6858000" cy="123232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568896A3-3F63-4249-8071-035A84A0C561}"/>
              </a:ext>
            </a:extLst>
          </p:cNvPr>
          <p:cNvSpPr/>
          <p:nvPr/>
        </p:nvSpPr>
        <p:spPr>
          <a:xfrm>
            <a:off x="-32085" y="1620726"/>
            <a:ext cx="6924379" cy="450089"/>
          </a:xfrm>
          <a:prstGeom prst="rect">
            <a:avLst/>
          </a:prstGeom>
          <a:solidFill>
            <a:srgbClr val="02C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0767D180-7784-49C4-A652-49473E39F675}"/>
              </a:ext>
            </a:extLst>
          </p:cNvPr>
          <p:cNvSpPr txBox="1"/>
          <p:nvPr/>
        </p:nvSpPr>
        <p:spPr>
          <a:xfrm>
            <a:off x="61001" y="1634154"/>
            <a:ext cx="6777949" cy="323165"/>
          </a:xfrm>
          <a:prstGeom prst="rect">
            <a:avLst/>
          </a:prstGeom>
          <a:noFill/>
        </p:spPr>
        <p:txBody>
          <a:bodyPr wrap="square" rtlCol="0">
            <a:spAutoFit/>
          </a:bodyPr>
          <a:lstStyle/>
          <a:p>
            <a:pPr algn="ctr"/>
            <a:r>
              <a:rPr lang="en-US" sz="1500" b="1" dirty="0">
                <a:solidFill>
                  <a:schemeClr val="bg1"/>
                </a:solidFill>
                <a:latin typeface="Times New Roman" panose="02020603050405020304" pitchFamily="18" charset="0"/>
                <a:cs typeface="Times New Roman" panose="02020603050405020304" pitchFamily="18" charset="0"/>
              </a:rPr>
              <a:t>Make your dreams come true by becoming a high school graduate.</a:t>
            </a:r>
          </a:p>
        </p:txBody>
      </p:sp>
      <p:sp>
        <p:nvSpPr>
          <p:cNvPr id="8" name="Hexagon 7">
            <a:extLst>
              <a:ext uri="{FF2B5EF4-FFF2-40B4-BE49-F238E27FC236}">
                <a16:creationId xmlns:a16="http://schemas.microsoft.com/office/drawing/2014/main" id="{DC3CE26A-13AA-4015-9DB8-CFFC15251823}"/>
              </a:ext>
            </a:extLst>
          </p:cNvPr>
          <p:cNvSpPr/>
          <p:nvPr/>
        </p:nvSpPr>
        <p:spPr>
          <a:xfrm>
            <a:off x="455604" y="2193608"/>
            <a:ext cx="1855004" cy="1765505"/>
          </a:xfrm>
          <a:prstGeom prst="hex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A590809-53A0-4636-8765-5CEE1993232D}"/>
              </a:ext>
            </a:extLst>
          </p:cNvPr>
          <p:cNvSpPr txBox="1"/>
          <p:nvPr/>
        </p:nvSpPr>
        <p:spPr>
          <a:xfrm>
            <a:off x="1956730" y="2084070"/>
            <a:ext cx="3290599" cy="1015663"/>
          </a:xfrm>
          <a:prstGeom prst="rect">
            <a:avLst/>
          </a:prstGeom>
          <a:noFill/>
        </p:spPr>
        <p:txBody>
          <a:bodyPr wrap="square" rtlCol="0">
            <a:spAutoFit/>
          </a:bodyPr>
          <a:lstStyle/>
          <a:p>
            <a:pPr algn="ctr"/>
            <a:r>
              <a:rPr lang="en-US" sz="2000" b="1" dirty="0">
                <a:latin typeface="Aptos Display" panose="020B0004020202020204" pitchFamily="34" charset="0"/>
                <a:cs typeface="Al Bayan Plain" pitchFamily="2" charset="-78"/>
              </a:rPr>
              <a:t>A free non-traditional approach for earning a </a:t>
            </a:r>
          </a:p>
          <a:p>
            <a:pPr algn="ctr"/>
            <a:r>
              <a:rPr lang="en-US" sz="2000" b="1" dirty="0">
                <a:latin typeface="Aptos Display" panose="020B0004020202020204" pitchFamily="34" charset="0"/>
                <a:cs typeface="Al Bayan Plain" pitchFamily="2" charset="-78"/>
              </a:rPr>
              <a:t>high school diploma</a:t>
            </a:r>
          </a:p>
        </p:txBody>
      </p:sp>
      <p:sp>
        <p:nvSpPr>
          <p:cNvPr id="21" name="Rectangle 20">
            <a:extLst>
              <a:ext uri="{FF2B5EF4-FFF2-40B4-BE49-F238E27FC236}">
                <a16:creationId xmlns:a16="http://schemas.microsoft.com/office/drawing/2014/main" id="{3E17BDED-F53B-44BB-AF19-5BE2292908CA}"/>
              </a:ext>
            </a:extLst>
          </p:cNvPr>
          <p:cNvSpPr/>
          <p:nvPr/>
        </p:nvSpPr>
        <p:spPr>
          <a:xfrm>
            <a:off x="-17147" y="8546824"/>
            <a:ext cx="6892294" cy="600480"/>
          </a:xfrm>
          <a:prstGeom prst="rect">
            <a:avLst/>
          </a:prstGeom>
          <a:solidFill>
            <a:srgbClr val="02C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86C4339-D833-4E28-984A-2C577B12A2F6}"/>
              </a:ext>
            </a:extLst>
          </p:cNvPr>
          <p:cNvSpPr txBox="1"/>
          <p:nvPr/>
        </p:nvSpPr>
        <p:spPr>
          <a:xfrm>
            <a:off x="915189" y="1258183"/>
            <a:ext cx="6556829" cy="338554"/>
          </a:xfrm>
          <a:prstGeom prst="rect">
            <a:avLst/>
          </a:prstGeom>
          <a:noFill/>
        </p:spPr>
        <p:txBody>
          <a:bodyPr wrap="square" rtlCol="0">
            <a:spAutoFit/>
          </a:bodyPr>
          <a:lstStyle/>
          <a:p>
            <a:pPr algn="ctr"/>
            <a:r>
              <a:rPr lang="en-US" sz="1600" b="1" dirty="0"/>
              <a:t>6045 Curlew Drive, Norfolk, VA 23502  (757)892-3223</a:t>
            </a:r>
          </a:p>
        </p:txBody>
      </p:sp>
      <p:sp>
        <p:nvSpPr>
          <p:cNvPr id="22" name="TextBox 21">
            <a:extLst>
              <a:ext uri="{FF2B5EF4-FFF2-40B4-BE49-F238E27FC236}">
                <a16:creationId xmlns:a16="http://schemas.microsoft.com/office/drawing/2014/main" id="{ED612121-B6AE-42E8-A0B8-E8E6B22FEFC6}"/>
              </a:ext>
            </a:extLst>
          </p:cNvPr>
          <p:cNvSpPr txBox="1"/>
          <p:nvPr/>
        </p:nvSpPr>
        <p:spPr>
          <a:xfrm>
            <a:off x="-39381" y="5618300"/>
            <a:ext cx="6875148" cy="1754326"/>
          </a:xfrm>
          <a:prstGeom prst="rect">
            <a:avLst/>
          </a:prstGeom>
          <a:noFill/>
        </p:spPr>
        <p:txBody>
          <a:bodyPr wrap="square" rtlCol="0">
            <a:spAutoFit/>
          </a:bodyPr>
          <a:lstStyle/>
          <a:p>
            <a:pPr algn="just"/>
            <a:r>
              <a:rPr lang="en-US" dirty="0"/>
              <a:t>The staff at Open Campus is committed to helping students get back on track to earn a high school diploma. Students will receive support with the content matter, participate in SOL remediation, and develop skills for job readiness. Individualized learning plans and mini lessons are developed to support each student. The diploma will be awarded through the home school upon meeting the graduation requirements.</a:t>
            </a:r>
          </a:p>
        </p:txBody>
      </p:sp>
      <p:sp>
        <p:nvSpPr>
          <p:cNvPr id="23" name="TextBox 22">
            <a:extLst>
              <a:ext uri="{FF2B5EF4-FFF2-40B4-BE49-F238E27FC236}">
                <a16:creationId xmlns:a16="http://schemas.microsoft.com/office/drawing/2014/main" id="{9AABD6FB-229B-4178-8A21-97F1EDF3D04B}"/>
              </a:ext>
            </a:extLst>
          </p:cNvPr>
          <p:cNvSpPr txBox="1"/>
          <p:nvPr/>
        </p:nvSpPr>
        <p:spPr>
          <a:xfrm>
            <a:off x="-32085" y="7477964"/>
            <a:ext cx="6813973" cy="830997"/>
          </a:xfrm>
          <a:prstGeom prst="rect">
            <a:avLst/>
          </a:prstGeom>
          <a:noFill/>
        </p:spPr>
        <p:txBody>
          <a:bodyPr wrap="square" rtlCol="0">
            <a:spAutoFit/>
          </a:bodyPr>
          <a:lstStyle/>
          <a:p>
            <a:pPr algn="ctr"/>
            <a:r>
              <a:rPr lang="en-US" sz="1600" b="1" i="1" dirty="0"/>
              <a:t>In order to attend Open Campus, the student must be attached to</a:t>
            </a:r>
          </a:p>
          <a:p>
            <a:pPr algn="ctr"/>
            <a:r>
              <a:rPr lang="en-US" sz="1600" b="1" i="1" dirty="0"/>
              <a:t> a high school in Norfolk Public Schools and must be cleared from the high school principal. The admissions process starts at the home school.</a:t>
            </a:r>
            <a:endParaRPr lang="en-US" sz="1600" dirty="0"/>
          </a:p>
        </p:txBody>
      </p:sp>
      <p:sp>
        <p:nvSpPr>
          <p:cNvPr id="27" name="TextBox 26">
            <a:extLst>
              <a:ext uri="{FF2B5EF4-FFF2-40B4-BE49-F238E27FC236}">
                <a16:creationId xmlns:a16="http://schemas.microsoft.com/office/drawing/2014/main" id="{EF3C8F9B-6089-43D4-A42F-99A0F7F00EBE}"/>
              </a:ext>
            </a:extLst>
          </p:cNvPr>
          <p:cNvSpPr txBox="1"/>
          <p:nvPr/>
        </p:nvSpPr>
        <p:spPr>
          <a:xfrm>
            <a:off x="-55987" y="8494727"/>
            <a:ext cx="6966044" cy="615553"/>
          </a:xfrm>
          <a:prstGeom prst="rect">
            <a:avLst/>
          </a:prstGeom>
          <a:noFill/>
        </p:spPr>
        <p:txBody>
          <a:bodyPr wrap="square" rtlCol="0">
            <a:spAutoFit/>
          </a:bodyPr>
          <a:lstStyle/>
          <a:p>
            <a:pPr algn="ctr"/>
            <a:r>
              <a:rPr lang="en-US" sz="1700" b="1" dirty="0">
                <a:solidFill>
                  <a:schemeClr val="bg1"/>
                </a:solidFill>
                <a:latin typeface="Aparajita" panose="02020603050405020304" pitchFamily="18" charset="0"/>
                <a:cs typeface="Aparajita" panose="02020603050405020304" pitchFamily="18" charset="0"/>
              </a:rPr>
              <a:t>For additional information, contact your child’s high school counselor.  Once the home school reaches out to Open Campus, we can proceed with the enrollment process.</a:t>
            </a:r>
          </a:p>
        </p:txBody>
      </p:sp>
      <p:sp>
        <p:nvSpPr>
          <p:cNvPr id="2" name="Hexagon 1">
            <a:extLst>
              <a:ext uri="{FF2B5EF4-FFF2-40B4-BE49-F238E27FC236}">
                <a16:creationId xmlns:a16="http://schemas.microsoft.com/office/drawing/2014/main" id="{A13EE8F4-DCC4-D776-B9D4-7840259DB2F0}"/>
              </a:ext>
            </a:extLst>
          </p:cNvPr>
          <p:cNvSpPr/>
          <p:nvPr/>
        </p:nvSpPr>
        <p:spPr>
          <a:xfrm>
            <a:off x="1836213" y="3067349"/>
            <a:ext cx="1855004" cy="1765505"/>
          </a:xfrm>
          <a:prstGeom prst="hexagon">
            <a:avLst/>
          </a:prstGeom>
          <a:solidFill>
            <a:srgbClr val="02CD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Hexagon 2">
            <a:extLst>
              <a:ext uri="{FF2B5EF4-FFF2-40B4-BE49-F238E27FC236}">
                <a16:creationId xmlns:a16="http://schemas.microsoft.com/office/drawing/2014/main" id="{7C9D9908-EBDD-0D5A-322A-6F1D8D8EB436}"/>
              </a:ext>
            </a:extLst>
          </p:cNvPr>
          <p:cNvSpPr/>
          <p:nvPr/>
        </p:nvSpPr>
        <p:spPr>
          <a:xfrm rot="3102600">
            <a:off x="3325292" y="3761445"/>
            <a:ext cx="1855004" cy="1765505"/>
          </a:xfrm>
          <a:prstGeom prst="hex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exagon 3">
            <a:extLst>
              <a:ext uri="{FF2B5EF4-FFF2-40B4-BE49-F238E27FC236}">
                <a16:creationId xmlns:a16="http://schemas.microsoft.com/office/drawing/2014/main" id="{DD6BD593-D2F4-9179-E326-8D804F9677FB}"/>
              </a:ext>
            </a:extLst>
          </p:cNvPr>
          <p:cNvSpPr/>
          <p:nvPr/>
        </p:nvSpPr>
        <p:spPr>
          <a:xfrm rot="20929967">
            <a:off x="4635854" y="2646483"/>
            <a:ext cx="1855004" cy="1765505"/>
          </a:xfrm>
          <a:prstGeom prst="hexagon">
            <a:avLst/>
          </a:prstGeom>
          <a:solidFill>
            <a:srgbClr val="02CD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A911BA5-9B8C-CC9E-BFF9-B89119A0B49D}"/>
              </a:ext>
            </a:extLst>
          </p:cNvPr>
          <p:cNvSpPr txBox="1"/>
          <p:nvPr/>
        </p:nvSpPr>
        <p:spPr>
          <a:xfrm>
            <a:off x="640213" y="2381975"/>
            <a:ext cx="1472119" cy="1323439"/>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School hours are from </a:t>
            </a:r>
          </a:p>
          <a:p>
            <a:pPr algn="ctr"/>
            <a:r>
              <a:rPr lang="en-US" sz="1600" dirty="0">
                <a:solidFill>
                  <a:schemeClr val="bg1"/>
                </a:solidFill>
                <a:latin typeface="Bernard MT Condensed" panose="02050806060905020404" pitchFamily="18" charset="0"/>
              </a:rPr>
              <a:t>2:00 p.m. to  </a:t>
            </a:r>
          </a:p>
          <a:p>
            <a:pPr algn="ctr"/>
            <a:r>
              <a:rPr lang="en-US" sz="1600" dirty="0">
                <a:solidFill>
                  <a:schemeClr val="bg1"/>
                </a:solidFill>
                <a:latin typeface="Bernard MT Condensed" panose="02050806060905020404" pitchFamily="18" charset="0"/>
              </a:rPr>
              <a:t>6:00 p.m.</a:t>
            </a:r>
          </a:p>
          <a:p>
            <a:pPr algn="ctr"/>
            <a:r>
              <a:rPr lang="en-US" sz="1600" dirty="0">
                <a:solidFill>
                  <a:schemeClr val="bg1"/>
                </a:solidFill>
                <a:latin typeface="Bernard MT Condensed" panose="02050806060905020404" pitchFamily="18" charset="0"/>
              </a:rPr>
              <a:t> Mon-Fri</a:t>
            </a:r>
          </a:p>
        </p:txBody>
      </p:sp>
      <p:sp>
        <p:nvSpPr>
          <p:cNvPr id="18" name="TextBox 17">
            <a:extLst>
              <a:ext uri="{FF2B5EF4-FFF2-40B4-BE49-F238E27FC236}">
                <a16:creationId xmlns:a16="http://schemas.microsoft.com/office/drawing/2014/main" id="{E4950466-2B05-BC3F-2691-7EBE461A1A7F}"/>
              </a:ext>
            </a:extLst>
          </p:cNvPr>
          <p:cNvSpPr txBox="1"/>
          <p:nvPr/>
        </p:nvSpPr>
        <p:spPr>
          <a:xfrm>
            <a:off x="3459181" y="4178250"/>
            <a:ext cx="1631583" cy="1261884"/>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Work a minimum</a:t>
            </a:r>
          </a:p>
          <a:p>
            <a:pPr algn="ctr"/>
            <a:r>
              <a:rPr lang="en-US" sz="1500" dirty="0">
                <a:solidFill>
                  <a:schemeClr val="bg1"/>
                </a:solidFill>
                <a:latin typeface="Bernard MT Condensed" panose="02050806060905020404" pitchFamily="18" charset="0"/>
              </a:rPr>
              <a:t>of 3 hours on</a:t>
            </a:r>
          </a:p>
          <a:p>
            <a:pPr algn="ctr"/>
            <a:r>
              <a:rPr lang="en-US" sz="1500" dirty="0">
                <a:solidFill>
                  <a:schemeClr val="bg1"/>
                </a:solidFill>
                <a:latin typeface="Bernard MT Condensed" panose="02050806060905020404" pitchFamily="18" charset="0"/>
              </a:rPr>
              <a:t>online instruction daily</a:t>
            </a:r>
          </a:p>
          <a:p>
            <a:pPr algn="ctr"/>
            <a:r>
              <a:rPr lang="en-US" sz="1600" dirty="0">
                <a:solidFill>
                  <a:schemeClr val="bg1"/>
                </a:solidFill>
                <a:latin typeface="Bernard MT Condensed" panose="02050806060905020404" pitchFamily="18" charset="0"/>
              </a:rPr>
              <a:t> </a:t>
            </a:r>
          </a:p>
        </p:txBody>
      </p:sp>
      <p:sp>
        <p:nvSpPr>
          <p:cNvPr id="25" name="TextBox 24">
            <a:extLst>
              <a:ext uri="{FF2B5EF4-FFF2-40B4-BE49-F238E27FC236}">
                <a16:creationId xmlns:a16="http://schemas.microsoft.com/office/drawing/2014/main" id="{D4E740C4-B0EF-5366-8686-2D7BF554E752}"/>
              </a:ext>
            </a:extLst>
          </p:cNvPr>
          <p:cNvSpPr txBox="1"/>
          <p:nvPr/>
        </p:nvSpPr>
        <p:spPr>
          <a:xfrm>
            <a:off x="4756097" y="2781090"/>
            <a:ext cx="1631583" cy="1323439"/>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Attend</a:t>
            </a:r>
          </a:p>
          <a:p>
            <a:pPr algn="ctr"/>
            <a:r>
              <a:rPr lang="en-US" sz="1600" dirty="0">
                <a:solidFill>
                  <a:schemeClr val="bg1"/>
                </a:solidFill>
                <a:latin typeface="Bernard MT Condensed" panose="02050806060905020404" pitchFamily="18" charset="0"/>
              </a:rPr>
              <a:t> in-person learning a minimum of 4 days each week</a:t>
            </a:r>
          </a:p>
        </p:txBody>
      </p:sp>
      <p:sp>
        <p:nvSpPr>
          <p:cNvPr id="30" name="TextBox 29">
            <a:extLst>
              <a:ext uri="{FF2B5EF4-FFF2-40B4-BE49-F238E27FC236}">
                <a16:creationId xmlns:a16="http://schemas.microsoft.com/office/drawing/2014/main" id="{90184B84-DB5A-3D4A-42FE-CBCD2A56A8C5}"/>
              </a:ext>
            </a:extLst>
          </p:cNvPr>
          <p:cNvSpPr txBox="1"/>
          <p:nvPr/>
        </p:nvSpPr>
        <p:spPr>
          <a:xfrm>
            <a:off x="1956730" y="3487811"/>
            <a:ext cx="1775029" cy="101566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Coursework is completed online</a:t>
            </a:r>
          </a:p>
        </p:txBody>
      </p:sp>
    </p:spTree>
    <p:extLst>
      <p:ext uri="{BB962C8B-B14F-4D97-AF65-F5344CB8AC3E}">
        <p14:creationId xmlns:p14="http://schemas.microsoft.com/office/powerpoint/2010/main" val="3558427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254</TotalTime>
  <Words>214</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Aparajita</vt:lpstr>
      <vt:lpstr>Aptos Display</vt:lpstr>
      <vt:lpstr>Arial</vt:lpstr>
      <vt:lpstr>Bernard MT Condensed</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dawnmichelle1970@outlook.com</dc:creator>
  <cp:lastModifiedBy>Sallie T. Cooke</cp:lastModifiedBy>
  <cp:revision>18</cp:revision>
  <cp:lastPrinted>2023-07-19T16:05:50Z</cp:lastPrinted>
  <dcterms:created xsi:type="dcterms:W3CDTF">2020-06-16T14:45:13Z</dcterms:created>
  <dcterms:modified xsi:type="dcterms:W3CDTF">2025-07-21T16:42:30Z</dcterms:modified>
</cp:coreProperties>
</file>